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3" r:id="rId1"/>
  </p:sldMasterIdLst>
  <p:notesMasterIdLst>
    <p:notesMasterId r:id="rId34"/>
  </p:notesMasterIdLst>
  <p:sldIdLst>
    <p:sldId id="256" r:id="rId2"/>
    <p:sldId id="265" r:id="rId3"/>
    <p:sldId id="258" r:id="rId4"/>
    <p:sldId id="288" r:id="rId5"/>
    <p:sldId id="264" r:id="rId6"/>
    <p:sldId id="282" r:id="rId7"/>
    <p:sldId id="283" r:id="rId8"/>
    <p:sldId id="281" r:id="rId9"/>
    <p:sldId id="273" r:id="rId10"/>
    <p:sldId id="274" r:id="rId11"/>
    <p:sldId id="275" r:id="rId12"/>
    <p:sldId id="276" r:id="rId13"/>
    <p:sldId id="284" r:id="rId14"/>
    <p:sldId id="277" r:id="rId15"/>
    <p:sldId id="278" r:id="rId16"/>
    <p:sldId id="285" r:id="rId17"/>
    <p:sldId id="279" r:id="rId18"/>
    <p:sldId id="280" r:id="rId19"/>
    <p:sldId id="289" r:id="rId20"/>
    <p:sldId id="290" r:id="rId21"/>
    <p:sldId id="291" r:id="rId22"/>
    <p:sldId id="301" r:id="rId23"/>
    <p:sldId id="292" r:id="rId24"/>
    <p:sldId id="294" r:id="rId25"/>
    <p:sldId id="296" r:id="rId26"/>
    <p:sldId id="293" r:id="rId27"/>
    <p:sldId id="297" r:id="rId28"/>
    <p:sldId id="299" r:id="rId29"/>
    <p:sldId id="300" r:id="rId30"/>
    <p:sldId id="268" r:id="rId31"/>
    <p:sldId id="269" r:id="rId32"/>
    <p:sldId id="270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50"/>
  </p:normalViewPr>
  <p:slideViewPr>
    <p:cSldViewPr snapToGrid="0">
      <p:cViewPr varScale="1">
        <p:scale>
          <a:sx n="120" d="100"/>
          <a:sy n="120" d="100"/>
        </p:scale>
        <p:origin x="25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E6E18E-F008-3742-B3CB-2CE48967D4D1}" type="datetimeFigureOut">
              <a:rPr lang="en-US" smtClean="0"/>
              <a:t>10/23/24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4EFE23-87D9-F94E-BB07-11258BEE21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1817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4EFE23-87D9-F94E-BB07-11258BEE212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2760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4EFE23-87D9-F94E-BB07-11258BEE212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3510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4EFE23-87D9-F94E-BB07-11258BEE212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622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4EFE23-87D9-F94E-BB07-11258BEE212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9787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4EFE23-87D9-F94E-BB07-11258BEE212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35514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EF58D-B62B-40BB-83AA-9D07CFC4ED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2648" y="557783"/>
            <a:ext cx="10969752" cy="313080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AC06D3-F571-4213-A2A4-6A1915120C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2648" y="3902206"/>
            <a:ext cx="10969752" cy="2240529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A10580-AD31-4B8F-8448-55A666AC1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5A860-F335-4252-AA00-24FB67ED2982}" type="datetime1">
              <a:rPr lang="en-US" smtClean="0"/>
              <a:t>10/23/24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EC99C8-515A-4FEA-9CD2-6D0BF46CF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72AF1B-1868-4C05-B6C3-9EBF29A50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9908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170B0-C1C5-4976-80E8-6B4F90EB3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7593EE-493E-4BCE-8992-24CA63E1E0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80919F-FDDD-42FB-8422-A0665D558D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B1048-0047-48CA-88BA-D69B470942CF}" type="datetime1">
              <a:rPr lang="en-US" smtClean="0"/>
              <a:t>10/23/24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16D38A-35F8-4667-A1F4-49644471E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9CC230-78B7-487B-9C95-CB00868F6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9500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4CB826-D9AA-4689-B8C0-38D999F0D0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557784"/>
            <a:ext cx="2854452" cy="564342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1F1CDD-16FB-45E0-9887-24374C5676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12648" y="557784"/>
            <a:ext cx="7734300" cy="564342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846397-BBD2-4426-B1F5-FD6EA3CDC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83879-648C-49A9-81A2-0EF5946532D0}" type="datetime1">
              <a:rPr lang="en-US" smtClean="0"/>
              <a:t>10/23/24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AB91E4-73D0-4ACD-8F54-00EE6FB1D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B28C61-59FE-44D6-A7D6-AAD292232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5262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6D384-B2C5-42A4-9774-A931C39BA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8D736C-5FCC-43BC-B824-A90F2CC5D1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4A3A50-B922-45BE-945D-7ED3EBD83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4BC802-30E3-4658-9CCA-F873646FEC67}" type="datetime1">
              <a:rPr lang="en-US" smtClean="0"/>
              <a:t>10/23/24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241F78-20DE-4D53-BB25-79E5C4E1A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643084-C669-4FDF-87D4-F22D36BB8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5990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6C559-800C-489A-9174-7901F92B0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57784"/>
            <a:ext cx="10969752" cy="3146400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42B5C3-320B-4CFD-B6A7-A28C7E435B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8" y="3902207"/>
            <a:ext cx="10969752" cy="2187443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FCA372-3F42-4113-A73B-5FDCF93CB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227A3-19CE-4153-81CE-64EB7AB094B3}" type="datetime1">
              <a:rPr lang="en-US" smtClean="0"/>
              <a:t>10/23/24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DA1197-0C78-4878-B086-5D206EA49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B83D8-FD42-44FF-AA20-944A519CC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7501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685AA-B5C7-4E3D-85FA-94F3C73E5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3AFEEA-6F3F-4630-A950-61C05D2FAF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2081369"/>
            <a:ext cx="5410200" cy="40955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C36817-B869-4D19-9EE8-A3166B0E15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2" y="2081369"/>
            <a:ext cx="5410200" cy="40955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074146-2374-4321-AEBB-3E9B09D77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19A100-10F6-477E-8847-29D479EF1C92}" type="datetime1">
              <a:rPr lang="en-US" smtClean="0"/>
              <a:t>10/23/24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42337B-B902-4DC2-BB94-02B8A7549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4AD585-B83C-4ECF-AF42-8DDF6996B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3215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A9ADB-3495-481F-BB4E-9C7128B17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65125"/>
            <a:ext cx="10745788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D6FF4C-26CB-4281-A2F7-6CBE451867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895096"/>
            <a:ext cx="5387975" cy="823912"/>
          </a:xfrm>
        </p:spPr>
        <p:txBody>
          <a:bodyPr anchor="b"/>
          <a:lstStyle>
            <a:lvl1pPr marL="0" indent="0">
              <a:buNone/>
              <a:defRPr sz="2400" b="0" i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2E72A9-F222-45B4-9355-C04C058641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" y="2842211"/>
            <a:ext cx="5387975" cy="33474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699F6E-77AD-4EBC-BAF9-5A43CDEC41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67890" y="1895096"/>
            <a:ext cx="5414510" cy="823912"/>
          </a:xfrm>
        </p:spPr>
        <p:txBody>
          <a:bodyPr anchor="b"/>
          <a:lstStyle>
            <a:lvl1pPr marL="0" indent="0">
              <a:buNone/>
              <a:defRPr sz="2400" b="0" i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F77677-7169-4591-B047-0678815F48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67890" y="2842211"/>
            <a:ext cx="5414510" cy="33474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482A6EB-0285-4FA4-A00C-A7F716084F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128AB-198A-495F-8475-FDB360C9873F}" type="datetime1">
              <a:rPr lang="en-US" smtClean="0"/>
              <a:t>10/23/24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D39526-82B8-402C-8A2B-82EF8F3F3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5EC9E6-6FF1-4541-9CB1-A2FF9D852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0029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70F54-6CED-4251-A0A6-32CCD1213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72C8E6-49D6-46A5-8DC3-B0D8E683C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A235E-F8FD-479F-9FC7-18BE84110877}" type="datetime1">
              <a:rPr lang="en-US" smtClean="0"/>
              <a:t>10/23/24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883CBA-77CD-4490-A5F3-BAA8FC254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A5FF79-61B6-4693-8547-95B1F2F7A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2839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BDCB94-13E9-41CB-88F0-D30A1791D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0F09B-68DA-462E-9DB4-4C9ADAB8CBCC}" type="datetime1">
              <a:rPr lang="en-US" smtClean="0"/>
              <a:t>10/23/24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4795A4-736C-426D-8559-5AD589275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2A2ACD-17F3-4C16-8E77-86EC92CCD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1621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FCB2E-B68A-48F9-8B20-CDED818FB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9" y="457199"/>
            <a:ext cx="4970822" cy="266020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081C83-64B5-4BFD-A163-75C2EA7F89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457200"/>
            <a:ext cx="5483352" cy="5744003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5D44AD-E361-48A3-936D-DDA0D51445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49" y="3329989"/>
            <a:ext cx="4970822" cy="2871216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EED06C-E016-489C-8863-EA1BE998B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C4E36-FABE-47EB-AA7F-C19A93824617}" type="datetime1">
              <a:rPr lang="en-US" smtClean="0"/>
              <a:t>10/23/24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9161F0-D253-49A7-9A08-7A0A22814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42C61A-B326-40A7-A286-90D0544BB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2674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2DF6F-D00F-4CE4-8701-B00627346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9" y="457199"/>
            <a:ext cx="4970822" cy="266748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0FF7AB-F851-4425-8407-996C920E68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6000" y="457199"/>
            <a:ext cx="5483352" cy="5403851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ED6CF5-154F-4615-8CDC-E2BFA61FAB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49" y="3322708"/>
            <a:ext cx="4970822" cy="254628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A5C400-0D13-495F-8C4E-EC3CDF5F2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9CE6B-5DE6-4A2D-B72E-5E8969F9F56F}" type="datetime1">
              <a:rPr lang="en-US" smtClean="0"/>
              <a:t>10/23/24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B290D7-98AC-45E5-A7D6-73520AFC7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94276C-2BD2-4C4F-AC04-DD3D73768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1116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42E603F-28B7-4831-BF23-65FBAB13D5FB}"/>
              </a:ext>
            </a:extLst>
          </p:cNvPr>
          <p:cNvSpPr/>
          <p:nvPr/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D39700F-2B10-4402-A7DD-06EE22458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1" y="232968"/>
            <a:ext cx="9560477" cy="6625032"/>
          </a:xfrm>
          <a:custGeom>
            <a:avLst/>
            <a:gdLst>
              <a:gd name="connsiteX0" fmla="*/ 8831314 w 9263816"/>
              <a:gd name="connsiteY0" fmla="*/ 5943878 h 6858000"/>
              <a:gd name="connsiteX1" fmla="*/ 9179783 w 9263816"/>
              <a:gd name="connsiteY1" fmla="*/ 6086141 h 6858000"/>
              <a:gd name="connsiteX2" fmla="*/ 9260887 w 9263816"/>
              <a:gd name="connsiteY2" fmla="*/ 6279156 h 6858000"/>
              <a:gd name="connsiteX3" fmla="*/ 8925621 w 9263816"/>
              <a:gd name="connsiteY3" fmla="*/ 6708712 h 6858000"/>
              <a:gd name="connsiteX4" fmla="*/ 8496050 w 9263816"/>
              <a:gd name="connsiteY4" fmla="*/ 6373449 h 6858000"/>
              <a:gd name="connsiteX5" fmla="*/ 8831314 w 9263816"/>
              <a:gd name="connsiteY5" fmla="*/ 5943878 h 6858000"/>
              <a:gd name="connsiteX6" fmla="*/ 7397485 w 9263816"/>
              <a:gd name="connsiteY6" fmla="*/ 5931706 h 6858000"/>
              <a:gd name="connsiteX7" fmla="*/ 7917779 w 9263816"/>
              <a:gd name="connsiteY7" fmla="*/ 6191864 h 6858000"/>
              <a:gd name="connsiteX8" fmla="*/ 8013467 w 9263816"/>
              <a:gd name="connsiteY8" fmla="*/ 6375784 h 6858000"/>
              <a:gd name="connsiteX9" fmla="*/ 8021879 w 9263816"/>
              <a:gd name="connsiteY9" fmla="*/ 6753751 h 6858000"/>
              <a:gd name="connsiteX10" fmla="*/ 7981316 w 9263816"/>
              <a:gd name="connsiteY10" fmla="*/ 6858000 h 6858000"/>
              <a:gd name="connsiteX11" fmla="*/ 6819486 w 9263816"/>
              <a:gd name="connsiteY11" fmla="*/ 6858000 h 6858000"/>
              <a:gd name="connsiteX12" fmla="*/ 6785199 w 9263816"/>
              <a:gd name="connsiteY12" fmla="*/ 6781101 h 6858000"/>
              <a:gd name="connsiteX13" fmla="*/ 7196747 w 9263816"/>
              <a:gd name="connsiteY13" fmla="*/ 5964309 h 6858000"/>
              <a:gd name="connsiteX14" fmla="*/ 7397485 w 9263816"/>
              <a:gd name="connsiteY14" fmla="*/ 5931706 h 6858000"/>
              <a:gd name="connsiteX15" fmla="*/ 1505570 w 9263816"/>
              <a:gd name="connsiteY15" fmla="*/ 227178 h 6858000"/>
              <a:gd name="connsiteX16" fmla="*/ 2026489 w 9263816"/>
              <a:gd name="connsiteY16" fmla="*/ 392370 h 6858000"/>
              <a:gd name="connsiteX17" fmla="*/ 2444553 w 9263816"/>
              <a:gd name="connsiteY17" fmla="*/ 1654853 h 6858000"/>
              <a:gd name="connsiteX18" fmla="*/ 3183153 w 9263816"/>
              <a:gd name="connsiteY18" fmla="*/ 2116208 h 6858000"/>
              <a:gd name="connsiteX19" fmla="*/ 4288384 w 9263816"/>
              <a:gd name="connsiteY19" fmla="*/ 1291908 h 6858000"/>
              <a:gd name="connsiteX20" fmla="*/ 5472602 w 9263816"/>
              <a:gd name="connsiteY20" fmla="*/ 1697818 h 6858000"/>
              <a:gd name="connsiteX21" fmla="*/ 5844697 w 9263816"/>
              <a:gd name="connsiteY21" fmla="*/ 3444791 h 6858000"/>
              <a:gd name="connsiteX22" fmla="*/ 6715674 w 9263816"/>
              <a:gd name="connsiteY22" fmla="*/ 4065208 h 6858000"/>
              <a:gd name="connsiteX23" fmla="*/ 8130429 w 9263816"/>
              <a:gd name="connsiteY23" fmla="*/ 4101787 h 6858000"/>
              <a:gd name="connsiteX24" fmla="*/ 8624630 w 9263816"/>
              <a:gd name="connsiteY24" fmla="*/ 4686202 h 6858000"/>
              <a:gd name="connsiteX25" fmla="*/ 8623843 w 9263816"/>
              <a:gd name="connsiteY25" fmla="*/ 4685749 h 6858000"/>
              <a:gd name="connsiteX26" fmla="*/ 8646859 w 9263816"/>
              <a:gd name="connsiteY26" fmla="*/ 4835156 h 6858000"/>
              <a:gd name="connsiteX27" fmla="*/ 8079403 w 9263816"/>
              <a:gd name="connsiteY27" fmla="*/ 5661624 h 6858000"/>
              <a:gd name="connsiteX28" fmla="*/ 6833105 w 9263816"/>
              <a:gd name="connsiteY28" fmla="*/ 5397208 h 6858000"/>
              <a:gd name="connsiteX29" fmla="*/ 5900832 w 9263816"/>
              <a:gd name="connsiteY29" fmla="*/ 5944462 h 6858000"/>
              <a:gd name="connsiteX30" fmla="*/ 6067212 w 9263816"/>
              <a:gd name="connsiteY30" fmla="*/ 6811916 h 6858000"/>
              <a:gd name="connsiteX31" fmla="*/ 6089565 w 9263816"/>
              <a:gd name="connsiteY31" fmla="*/ 6858000 h 6858000"/>
              <a:gd name="connsiteX32" fmla="*/ 0 w 9263816"/>
              <a:gd name="connsiteY32" fmla="*/ 6858000 h 6858000"/>
              <a:gd name="connsiteX33" fmla="*/ 0 w 9263816"/>
              <a:gd name="connsiteY33" fmla="*/ 2181377 h 6858000"/>
              <a:gd name="connsiteX34" fmla="*/ 73069 w 9263816"/>
              <a:gd name="connsiteY34" fmla="*/ 2215839 h 6858000"/>
              <a:gd name="connsiteX35" fmla="*/ 335445 w 9263816"/>
              <a:gd name="connsiteY35" fmla="*/ 2237140 h 6858000"/>
              <a:gd name="connsiteX36" fmla="*/ 752878 w 9263816"/>
              <a:gd name="connsiteY36" fmla="*/ 1445285 h 6858000"/>
              <a:gd name="connsiteX37" fmla="*/ 1202551 w 9263816"/>
              <a:gd name="connsiteY37" fmla="*/ 314229 h 6858000"/>
              <a:gd name="connsiteX38" fmla="*/ 1505570 w 9263816"/>
              <a:gd name="connsiteY38" fmla="*/ 227178 h 6858000"/>
              <a:gd name="connsiteX39" fmla="*/ 3142509 w 9263816"/>
              <a:gd name="connsiteY39" fmla="*/ 68854 h 6858000"/>
              <a:gd name="connsiteX40" fmla="*/ 3490978 w 9263816"/>
              <a:gd name="connsiteY40" fmla="*/ 211117 h 6858000"/>
              <a:gd name="connsiteX41" fmla="*/ 3572083 w 9263816"/>
              <a:gd name="connsiteY41" fmla="*/ 404131 h 6858000"/>
              <a:gd name="connsiteX42" fmla="*/ 3236814 w 9263816"/>
              <a:gd name="connsiteY42" fmla="*/ 833688 h 6858000"/>
              <a:gd name="connsiteX43" fmla="*/ 2807245 w 9263816"/>
              <a:gd name="connsiteY43" fmla="*/ 498425 h 6858000"/>
              <a:gd name="connsiteX44" fmla="*/ 3142509 w 9263816"/>
              <a:gd name="connsiteY44" fmla="*/ 68854 h 6858000"/>
              <a:gd name="connsiteX45" fmla="*/ 0 w 9263816"/>
              <a:gd name="connsiteY45" fmla="*/ 0 h 6858000"/>
              <a:gd name="connsiteX46" fmla="*/ 39858 w 9263816"/>
              <a:gd name="connsiteY46" fmla="*/ 0 h 6858000"/>
              <a:gd name="connsiteX47" fmla="*/ 65022 w 9263816"/>
              <a:gd name="connsiteY47" fmla="*/ 5834 h 6858000"/>
              <a:gd name="connsiteX48" fmla="*/ 389258 w 9263816"/>
              <a:gd name="connsiteY48" fmla="*/ 235630 h 6858000"/>
              <a:gd name="connsiteX49" fmla="*/ 485484 w 9263816"/>
              <a:gd name="connsiteY49" fmla="*/ 420070 h 6858000"/>
              <a:gd name="connsiteX50" fmla="*/ 74229 w 9263816"/>
              <a:gd name="connsiteY50" fmla="*/ 1237955 h 6858000"/>
              <a:gd name="connsiteX51" fmla="*/ 0 w 9263816"/>
              <a:gd name="connsiteY51" fmla="*/ 125447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9263816" h="6858000">
                <a:moveTo>
                  <a:pt x="8831314" y="5943878"/>
                </a:moveTo>
                <a:cubicBezTo>
                  <a:pt x="8964281" y="5927490"/>
                  <a:pt x="9096260" y="5981362"/>
                  <a:pt x="9179783" y="6086141"/>
                </a:cubicBezTo>
                <a:cubicBezTo>
                  <a:pt x="9224074" y="6141769"/>
                  <a:pt x="9252211" y="6208560"/>
                  <a:pt x="9260887" y="6279156"/>
                </a:cubicBezTo>
                <a:cubicBezTo>
                  <a:pt x="9286897" y="6490362"/>
                  <a:pt x="9136845" y="6682672"/>
                  <a:pt x="8925621" y="6708712"/>
                </a:cubicBezTo>
                <a:cubicBezTo>
                  <a:pt x="8714398" y="6734766"/>
                  <a:pt x="8522062" y="6584655"/>
                  <a:pt x="8496050" y="6373449"/>
                </a:cubicBezTo>
                <a:cubicBezTo>
                  <a:pt x="8470038" y="6162229"/>
                  <a:pt x="8620090" y="5969920"/>
                  <a:pt x="8831314" y="5943878"/>
                </a:cubicBezTo>
                <a:close/>
                <a:moveTo>
                  <a:pt x="7397485" y="5931706"/>
                </a:moveTo>
                <a:cubicBezTo>
                  <a:pt x="7598431" y="5931157"/>
                  <a:pt x="7792965" y="6024548"/>
                  <a:pt x="7917779" y="6191864"/>
                </a:cubicBezTo>
                <a:cubicBezTo>
                  <a:pt x="7959204" y="6247714"/>
                  <a:pt x="7991530" y="6309792"/>
                  <a:pt x="8013467" y="6375784"/>
                </a:cubicBezTo>
                <a:cubicBezTo>
                  <a:pt x="8055425" y="6502973"/>
                  <a:pt x="8055748" y="6633888"/>
                  <a:pt x="8021879" y="6753751"/>
                </a:cubicBezTo>
                <a:lnTo>
                  <a:pt x="7981316" y="6858000"/>
                </a:lnTo>
                <a:lnTo>
                  <a:pt x="6819486" y="6858000"/>
                </a:lnTo>
                <a:lnTo>
                  <a:pt x="6785199" y="6781101"/>
                </a:lnTo>
                <a:cubicBezTo>
                  <a:pt x="6673307" y="6441922"/>
                  <a:pt x="6857485" y="6076251"/>
                  <a:pt x="7196747" y="5964309"/>
                </a:cubicBezTo>
                <a:cubicBezTo>
                  <a:pt x="7262809" y="5942509"/>
                  <a:pt x="7330503" y="5931889"/>
                  <a:pt x="7397485" y="5931706"/>
                </a:cubicBezTo>
                <a:close/>
                <a:moveTo>
                  <a:pt x="1505570" y="227178"/>
                </a:moveTo>
                <a:cubicBezTo>
                  <a:pt x="1691018" y="218628"/>
                  <a:pt x="1889853" y="275403"/>
                  <a:pt x="2026489" y="392370"/>
                </a:cubicBezTo>
                <a:cubicBezTo>
                  <a:pt x="2369898" y="685965"/>
                  <a:pt x="2078266" y="1147857"/>
                  <a:pt x="2444553" y="1654853"/>
                </a:cubicBezTo>
                <a:cubicBezTo>
                  <a:pt x="2492906" y="1721679"/>
                  <a:pt x="2800482" y="2144546"/>
                  <a:pt x="3183153" y="2116208"/>
                </a:cubicBezTo>
                <a:cubicBezTo>
                  <a:pt x="3673561" y="2080541"/>
                  <a:pt x="3723222" y="1441614"/>
                  <a:pt x="4288384" y="1291908"/>
                </a:cubicBezTo>
                <a:cubicBezTo>
                  <a:pt x="4689065" y="1185875"/>
                  <a:pt x="5207943" y="1366633"/>
                  <a:pt x="5472602" y="1697818"/>
                </a:cubicBezTo>
                <a:cubicBezTo>
                  <a:pt x="5891294" y="2221754"/>
                  <a:pt x="5408012" y="2790179"/>
                  <a:pt x="5844697" y="3444791"/>
                </a:cubicBezTo>
                <a:cubicBezTo>
                  <a:pt x="6149900" y="3902467"/>
                  <a:pt x="6672672" y="4053594"/>
                  <a:pt x="6715674" y="4065208"/>
                </a:cubicBezTo>
                <a:cubicBezTo>
                  <a:pt x="7326423" y="4232519"/>
                  <a:pt x="7677158" y="3817020"/>
                  <a:pt x="8130429" y="4101787"/>
                </a:cubicBezTo>
                <a:cubicBezTo>
                  <a:pt x="8226340" y="4161985"/>
                  <a:pt x="8536372" y="4356819"/>
                  <a:pt x="8624630" y="4686202"/>
                </a:cubicBezTo>
                <a:lnTo>
                  <a:pt x="8623843" y="4685749"/>
                </a:lnTo>
                <a:cubicBezTo>
                  <a:pt x="8636924" y="4734567"/>
                  <a:pt x="8644635" y="4784678"/>
                  <a:pt x="8646859" y="4835156"/>
                </a:cubicBezTo>
                <a:cubicBezTo>
                  <a:pt x="8662596" y="5196604"/>
                  <a:pt x="8398383" y="5562326"/>
                  <a:pt x="8079403" y="5661624"/>
                </a:cubicBezTo>
                <a:cubicBezTo>
                  <a:pt x="7649807" y="5795217"/>
                  <a:pt x="7430996" y="5350293"/>
                  <a:pt x="6833105" y="5397208"/>
                </a:cubicBezTo>
                <a:cubicBezTo>
                  <a:pt x="6519033" y="5421527"/>
                  <a:pt x="6056658" y="5595550"/>
                  <a:pt x="5900832" y="5944462"/>
                </a:cubicBezTo>
                <a:cubicBezTo>
                  <a:pt x="5770548" y="6236600"/>
                  <a:pt x="5916359" y="6515160"/>
                  <a:pt x="6067212" y="6811916"/>
                </a:cubicBezTo>
                <a:lnTo>
                  <a:pt x="6089565" y="6858000"/>
                </a:lnTo>
                <a:lnTo>
                  <a:pt x="0" y="6858000"/>
                </a:lnTo>
                <a:lnTo>
                  <a:pt x="0" y="2181377"/>
                </a:lnTo>
                <a:lnTo>
                  <a:pt x="73069" y="2215839"/>
                </a:lnTo>
                <a:cubicBezTo>
                  <a:pt x="165116" y="2251829"/>
                  <a:pt x="254486" y="2263171"/>
                  <a:pt x="335445" y="2237140"/>
                </a:cubicBezTo>
                <a:cubicBezTo>
                  <a:pt x="594718" y="2153707"/>
                  <a:pt x="688441" y="1733807"/>
                  <a:pt x="752878" y="1445285"/>
                </a:cubicBezTo>
                <a:cubicBezTo>
                  <a:pt x="925059" y="674068"/>
                  <a:pt x="975076" y="456292"/>
                  <a:pt x="1202551" y="314229"/>
                </a:cubicBezTo>
                <a:cubicBezTo>
                  <a:pt x="1287853" y="260956"/>
                  <a:pt x="1394302" y="232308"/>
                  <a:pt x="1505570" y="227178"/>
                </a:cubicBezTo>
                <a:close/>
                <a:moveTo>
                  <a:pt x="3142509" y="68854"/>
                </a:moveTo>
                <a:cubicBezTo>
                  <a:pt x="3275474" y="52467"/>
                  <a:pt x="3407455" y="106339"/>
                  <a:pt x="3490978" y="211117"/>
                </a:cubicBezTo>
                <a:cubicBezTo>
                  <a:pt x="3535271" y="266744"/>
                  <a:pt x="3563404" y="333535"/>
                  <a:pt x="3572083" y="404131"/>
                </a:cubicBezTo>
                <a:cubicBezTo>
                  <a:pt x="3598092" y="615337"/>
                  <a:pt x="3448040" y="807648"/>
                  <a:pt x="3236814" y="833688"/>
                </a:cubicBezTo>
                <a:cubicBezTo>
                  <a:pt x="3025594" y="859741"/>
                  <a:pt x="2833255" y="709631"/>
                  <a:pt x="2807245" y="498425"/>
                </a:cubicBezTo>
                <a:cubicBezTo>
                  <a:pt x="2781232" y="287207"/>
                  <a:pt x="2931283" y="94896"/>
                  <a:pt x="3142509" y="68854"/>
                </a:cubicBezTo>
                <a:close/>
                <a:moveTo>
                  <a:pt x="0" y="0"/>
                </a:moveTo>
                <a:lnTo>
                  <a:pt x="39858" y="0"/>
                </a:lnTo>
                <a:lnTo>
                  <a:pt x="65022" y="5834"/>
                </a:lnTo>
                <a:cubicBezTo>
                  <a:pt x="191545" y="45606"/>
                  <a:pt x="305874" y="124173"/>
                  <a:pt x="389258" y="235630"/>
                </a:cubicBezTo>
                <a:cubicBezTo>
                  <a:pt x="430983" y="291600"/>
                  <a:pt x="463360" y="353876"/>
                  <a:pt x="485484" y="420070"/>
                </a:cubicBezTo>
                <a:cubicBezTo>
                  <a:pt x="597711" y="759508"/>
                  <a:pt x="413661" y="1125662"/>
                  <a:pt x="74229" y="1237955"/>
                </a:cubicBezTo>
                <a:lnTo>
                  <a:pt x="0" y="1254477"/>
                </a:lnTo>
                <a:close/>
              </a:path>
            </a:pathLst>
          </a:custGeom>
          <a:solidFill>
            <a:schemeClr val="bg1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760C036-BBCE-4F9E-AD56-DD36D4407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57784"/>
            <a:ext cx="109728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A5D7EC-1E6A-473F-B5A4-18CDFB6CF9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2106204"/>
            <a:ext cx="10972800" cy="40365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9981C7-34D5-49A4-949D-715FD4BD8F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9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800" kern="1200" cap="all" spc="200" smtClean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fld id="{F481A142-DA77-4A5F-AD1F-14E6C18F0F5F}" type="datetime1">
              <a:rPr lang="en-US" smtClean="0"/>
              <a:t>10/23/24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85CE6E-733D-4C60-B40B-C7C10CB5AF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en-US" sz="800" kern="1200" cap="all" spc="200" dirty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D80D8B-7909-4114-8EBA-C3086DC62B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34600" y="6356350"/>
            <a:ext cx="1447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800" kern="1200" cap="all" spc="200" smtClean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fld id="{1F646F3F-274D-499B-ABBE-824EB4ABDC3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1094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72" r:id="rId6"/>
    <p:sldLayoutId id="2147483667" r:id="rId7"/>
    <p:sldLayoutId id="2147483668" r:id="rId8"/>
    <p:sldLayoutId id="2147483669" r:id="rId9"/>
    <p:sldLayoutId id="2147483671" r:id="rId10"/>
    <p:sldLayoutId id="2147483670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1000"/>
        </a:spcBef>
        <a:buClr>
          <a:schemeClr val="accent5"/>
        </a:buClr>
        <a:buFont typeface="Avenir Next LT Pro" panose="020B05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" indent="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indent="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eju1p/Group_D_Capstone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ithub.com/teju1p/Group_D_Capstone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www.nyc.gov/site/tlc/about/tlc-trip-record-data.page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07/s13198-021-01130-x" TargetMode="External"/><Relationship Id="rId2" Type="http://schemas.openxmlformats.org/officeDocument/2006/relationships/hyperlink" Target="https://www.nyc.gov/site/tlc/about/tlc-trip-record-data.page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i.org/10.1007/978-981-19-2894-9_2" TargetMode="Externa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Background Fill">
            <a:extLst>
              <a:ext uri="{FF2B5EF4-FFF2-40B4-BE49-F238E27FC236}">
                <a16:creationId xmlns:a16="http://schemas.microsoft.com/office/drawing/2014/main" id="{68CA250C-CF5A-4736-9249-D6111F7C55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0">
            <a:extLst>
              <a:ext uri="{FF2B5EF4-FFF2-40B4-BE49-F238E27FC236}">
                <a16:creationId xmlns:a16="http://schemas.microsoft.com/office/drawing/2014/main" id="{1A85303E-1D59-4477-A849-22C7FEACDC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8DAD43-DA0A-CDF8-95E4-6AE77D136E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8071" y="472059"/>
            <a:ext cx="5052441" cy="1503046"/>
          </a:xfrm>
        </p:spPr>
        <p:txBody>
          <a:bodyPr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US" sz="33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Data-Driven Fare and Duration prediction with Peak hour classification for NYC Taxi Trips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D5006D-BB9A-AB84-EB4A-512A837B97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2648" y="2633473"/>
            <a:ext cx="3901736" cy="1901952"/>
          </a:xfrm>
        </p:spPr>
        <p:txBody>
          <a:bodyPr>
            <a:normAutofit fontScale="62500" lnSpcReduction="20000"/>
          </a:bodyPr>
          <a:lstStyle/>
          <a:p>
            <a:r>
              <a:rPr lang="en-US" sz="28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Group D</a:t>
            </a:r>
          </a:p>
          <a:p>
            <a:r>
              <a:rPr lang="en-US" sz="28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Team Members:</a:t>
            </a:r>
            <a:endParaRPr lang="en-US" sz="28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Tejaswini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Penneni</a:t>
            </a:r>
            <a:endParaRPr lang="en-US" sz="28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Shiva Shankar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Kanike</a:t>
            </a:r>
            <a:endParaRPr lang="en-US" sz="28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Soniya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Koduru</a:t>
            </a:r>
            <a:endParaRPr lang="en-US" sz="28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Picture 3" descr="A taxi cab sign">
            <a:extLst>
              <a:ext uri="{FF2B5EF4-FFF2-40B4-BE49-F238E27FC236}">
                <a16:creationId xmlns:a16="http://schemas.microsoft.com/office/drawing/2014/main" id="{10DAF4B3-0842-A91E-D6B5-7EA74BA9146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557" r="27009" b="-1"/>
          <a:stretch/>
        </p:blipFill>
        <p:spPr>
          <a:xfrm>
            <a:off x="6096000" y="10"/>
            <a:ext cx="6096000" cy="6857990"/>
          </a:xfrm>
          <a:custGeom>
            <a:avLst/>
            <a:gdLst/>
            <a:ahLst/>
            <a:cxnLst/>
            <a:rect l="l" t="t" r="r" b="b"/>
            <a:pathLst>
              <a:path w="7726675" h="6858000">
                <a:moveTo>
                  <a:pt x="2975226" y="5978334"/>
                </a:moveTo>
                <a:cubicBezTo>
                  <a:pt x="3002582" y="5978928"/>
                  <a:pt x="3030286" y="5982273"/>
                  <a:pt x="3058007" y="5988576"/>
                </a:cubicBezTo>
                <a:cubicBezTo>
                  <a:pt x="3279778" y="6038998"/>
                  <a:pt x="3418684" y="6259656"/>
                  <a:pt x="3368261" y="6481427"/>
                </a:cubicBezTo>
                <a:cubicBezTo>
                  <a:pt x="3317839" y="6703198"/>
                  <a:pt x="3097182" y="6842104"/>
                  <a:pt x="2875410" y="6791681"/>
                </a:cubicBezTo>
                <a:cubicBezTo>
                  <a:pt x="2653640" y="6741259"/>
                  <a:pt x="2514734" y="6520601"/>
                  <a:pt x="2565157" y="6298830"/>
                </a:cubicBezTo>
                <a:cubicBezTo>
                  <a:pt x="2609276" y="6104780"/>
                  <a:pt x="2783732" y="5974174"/>
                  <a:pt x="2975226" y="5978334"/>
                </a:cubicBezTo>
                <a:close/>
                <a:moveTo>
                  <a:pt x="542891" y="1298362"/>
                </a:moveTo>
                <a:cubicBezTo>
                  <a:pt x="578216" y="1299129"/>
                  <a:pt x="613991" y="1303448"/>
                  <a:pt x="649789" y="1311587"/>
                </a:cubicBezTo>
                <a:cubicBezTo>
                  <a:pt x="936170" y="1376700"/>
                  <a:pt x="1115545" y="1661643"/>
                  <a:pt x="1050432" y="1948025"/>
                </a:cubicBezTo>
                <a:cubicBezTo>
                  <a:pt x="985319" y="2234407"/>
                  <a:pt x="700376" y="2413781"/>
                  <a:pt x="413995" y="2348669"/>
                </a:cubicBezTo>
                <a:cubicBezTo>
                  <a:pt x="127612" y="2283556"/>
                  <a:pt x="-51762" y="1998612"/>
                  <a:pt x="13351" y="1712231"/>
                </a:cubicBezTo>
                <a:cubicBezTo>
                  <a:pt x="70325" y="1461647"/>
                  <a:pt x="295606" y="1292990"/>
                  <a:pt x="542891" y="1298362"/>
                </a:cubicBezTo>
                <a:close/>
                <a:moveTo>
                  <a:pt x="362049" y="446831"/>
                </a:moveTo>
                <a:cubicBezTo>
                  <a:pt x="382746" y="447281"/>
                  <a:pt x="403706" y="449811"/>
                  <a:pt x="424679" y="454579"/>
                </a:cubicBezTo>
                <a:cubicBezTo>
                  <a:pt x="592463" y="492727"/>
                  <a:pt x="697554" y="659668"/>
                  <a:pt x="659405" y="827452"/>
                </a:cubicBezTo>
                <a:cubicBezTo>
                  <a:pt x="621257" y="995236"/>
                  <a:pt x="454318" y="1100327"/>
                  <a:pt x="286534" y="1062179"/>
                </a:cubicBezTo>
                <a:cubicBezTo>
                  <a:pt x="118749" y="1024031"/>
                  <a:pt x="13658" y="857091"/>
                  <a:pt x="51806" y="689306"/>
                </a:cubicBezTo>
                <a:cubicBezTo>
                  <a:pt x="85186" y="542495"/>
                  <a:pt x="217172" y="443684"/>
                  <a:pt x="362049" y="446831"/>
                </a:cubicBezTo>
                <a:close/>
                <a:moveTo>
                  <a:pt x="688320" y="0"/>
                </a:moveTo>
                <a:lnTo>
                  <a:pt x="5442022" y="0"/>
                </a:lnTo>
                <a:lnTo>
                  <a:pt x="7726675" y="0"/>
                </a:lnTo>
                <a:lnTo>
                  <a:pt x="7726675" y="988372"/>
                </a:lnTo>
                <a:lnTo>
                  <a:pt x="7726675" y="6858000"/>
                </a:lnTo>
                <a:lnTo>
                  <a:pt x="4265234" y="6858000"/>
                </a:lnTo>
                <a:lnTo>
                  <a:pt x="4167452" y="6648946"/>
                </a:lnTo>
                <a:cubicBezTo>
                  <a:pt x="4064668" y="6438534"/>
                  <a:pt x="3951418" y="6237194"/>
                  <a:pt x="3802376" y="6067515"/>
                </a:cubicBezTo>
                <a:cubicBezTo>
                  <a:pt x="3433898" y="5648543"/>
                  <a:pt x="2855445" y="5560200"/>
                  <a:pt x="2314714" y="5492960"/>
                </a:cubicBezTo>
                <a:cubicBezTo>
                  <a:pt x="1689319" y="5415368"/>
                  <a:pt x="1105502" y="5269445"/>
                  <a:pt x="626568" y="4822392"/>
                </a:cubicBezTo>
                <a:cubicBezTo>
                  <a:pt x="42544" y="4277286"/>
                  <a:pt x="59772" y="3691233"/>
                  <a:pt x="462831" y="3184007"/>
                </a:cubicBezTo>
                <a:cubicBezTo>
                  <a:pt x="688845" y="2899538"/>
                  <a:pt x="972083" y="2660548"/>
                  <a:pt x="1228189" y="2399566"/>
                </a:cubicBezTo>
                <a:cubicBezTo>
                  <a:pt x="1460698" y="2161897"/>
                  <a:pt x="1522193" y="1866062"/>
                  <a:pt x="1384674" y="1566341"/>
                </a:cubicBezTo>
                <a:cubicBezTo>
                  <a:pt x="1239184" y="1249484"/>
                  <a:pt x="1095206" y="930335"/>
                  <a:pt x="922279" y="628332"/>
                </a:cubicBezTo>
                <a:cubicBezTo>
                  <a:pt x="805583" y="424593"/>
                  <a:pt x="731712" y="225291"/>
                  <a:pt x="693729" y="33341"/>
                </a:cubicBezTo>
                <a:close/>
              </a:path>
            </a:pathLst>
          </a:cu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07A63BC-EAF7-3928-1460-9CA8B038598A}"/>
              </a:ext>
            </a:extLst>
          </p:cNvPr>
          <p:cNvSpPr txBox="1"/>
          <p:nvPr/>
        </p:nvSpPr>
        <p:spPr>
          <a:xfrm>
            <a:off x="568070" y="5739610"/>
            <a:ext cx="59668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Git Account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https://github.com/teju1p/Group_D_Capstone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66212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45DE1E9-4D5B-A0B7-F846-ECF9095469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8625" y="1093852"/>
            <a:ext cx="5557955" cy="4774878"/>
          </a:xfrm>
          <a:prstGeom prst="rect">
            <a:avLst/>
          </a:prstGeom>
          <a:ln w="285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B5EB854-43D8-3D7A-A9F8-184FE88EEB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9879" y="1093850"/>
            <a:ext cx="5557955" cy="4716399"/>
          </a:xfrm>
          <a:prstGeom prst="rect">
            <a:avLst/>
          </a:prstGeom>
          <a:ln w="285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2678B7-312B-8BBA-6246-D2D8FF7C5403}"/>
              </a:ext>
            </a:extLst>
          </p:cNvPr>
          <p:cNvSpPr txBox="1"/>
          <p:nvPr/>
        </p:nvSpPr>
        <p:spPr>
          <a:xfrm>
            <a:off x="628650" y="292930"/>
            <a:ext cx="5900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EDA –Count of pick ups and drop offs in respective boroughs</a:t>
            </a:r>
          </a:p>
        </p:txBody>
      </p:sp>
    </p:spTree>
    <p:extLst>
      <p:ext uri="{BB962C8B-B14F-4D97-AF65-F5344CB8AC3E}">
        <p14:creationId xmlns:p14="http://schemas.microsoft.com/office/powerpoint/2010/main" val="40154695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DFE45ED-7CD3-EB46-5E3F-2498899345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2446" y="1152520"/>
            <a:ext cx="5549296" cy="4486279"/>
          </a:xfrm>
          <a:prstGeom prst="rect">
            <a:avLst/>
          </a:prstGeom>
          <a:ln w="285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7940F48-AF6E-A232-22A8-65096DFD07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8872" y="1152520"/>
            <a:ext cx="5369116" cy="4486278"/>
          </a:xfrm>
          <a:prstGeom prst="rect">
            <a:avLst/>
          </a:prstGeom>
          <a:ln w="285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B207504-4DD4-0B08-3BB1-81737B00F53E}"/>
              </a:ext>
            </a:extLst>
          </p:cNvPr>
          <p:cNvSpPr txBox="1"/>
          <p:nvPr/>
        </p:nvSpPr>
        <p:spPr>
          <a:xfrm>
            <a:off x="628650" y="292930"/>
            <a:ext cx="7306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EDA –Average fare amount by pick ups and drop offs in respective boroughs</a:t>
            </a:r>
          </a:p>
        </p:txBody>
      </p:sp>
    </p:spTree>
    <p:extLst>
      <p:ext uri="{BB962C8B-B14F-4D97-AF65-F5344CB8AC3E}">
        <p14:creationId xmlns:p14="http://schemas.microsoft.com/office/powerpoint/2010/main" val="77288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BEBB2FF-BEDF-55D4-46E7-AF78E61DFB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1496" t="1786" r="2589" b="2116"/>
          <a:stretch/>
        </p:blipFill>
        <p:spPr>
          <a:xfrm>
            <a:off x="495299" y="1327250"/>
            <a:ext cx="5713801" cy="4854410"/>
          </a:xfrm>
          <a:prstGeom prst="rect">
            <a:avLst/>
          </a:prstGeom>
          <a:ln w="285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23AC629-A2B0-086B-BA08-B7D88BDE6C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7381" y="1321203"/>
            <a:ext cx="5389320" cy="4860457"/>
          </a:xfrm>
          <a:prstGeom prst="rect">
            <a:avLst/>
          </a:prstGeom>
          <a:ln w="285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52170C1-DED5-A444-BF1D-2B149240534F}"/>
              </a:ext>
            </a:extLst>
          </p:cNvPr>
          <p:cNvSpPr txBox="1"/>
          <p:nvPr/>
        </p:nvSpPr>
        <p:spPr>
          <a:xfrm>
            <a:off x="628650" y="292930"/>
            <a:ext cx="5964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EDA – Average trip distance and number of trips from airports</a:t>
            </a:r>
          </a:p>
        </p:txBody>
      </p:sp>
    </p:spTree>
    <p:extLst>
      <p:ext uri="{BB962C8B-B14F-4D97-AF65-F5344CB8AC3E}">
        <p14:creationId xmlns:p14="http://schemas.microsoft.com/office/powerpoint/2010/main" val="12783884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graph of pickups on a white background&#10;&#10;Description automatically generated">
            <a:extLst>
              <a:ext uri="{FF2B5EF4-FFF2-40B4-BE49-F238E27FC236}">
                <a16:creationId xmlns:a16="http://schemas.microsoft.com/office/drawing/2014/main" id="{B21F2893-71CB-6477-365B-37D5513DD6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1979" t="2557" r="2398"/>
          <a:stretch/>
        </p:blipFill>
        <p:spPr>
          <a:xfrm>
            <a:off x="628650" y="1400175"/>
            <a:ext cx="4991101" cy="4498892"/>
          </a:xfrm>
          <a:prstGeom prst="rect">
            <a:avLst/>
          </a:prstGeom>
          <a:ln w="285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8" name="Picture 7" descr="A graph of a number of drop-off zones&#10;&#10;Description automatically generated">
            <a:extLst>
              <a:ext uri="{FF2B5EF4-FFF2-40B4-BE49-F238E27FC236}">
                <a16:creationId xmlns:a16="http://schemas.microsoft.com/office/drawing/2014/main" id="{F9C06194-AB80-3FB9-A2EC-7CE1596CF26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797" t="2557" r="2312" b="2085"/>
          <a:stretch/>
        </p:blipFill>
        <p:spPr>
          <a:xfrm>
            <a:off x="5762625" y="1400175"/>
            <a:ext cx="6125849" cy="4467225"/>
          </a:xfrm>
          <a:prstGeom prst="rect">
            <a:avLst/>
          </a:prstGeom>
          <a:ln w="285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2822444-CA6E-BECB-9E77-FAF6CD198BD3}"/>
              </a:ext>
            </a:extLst>
          </p:cNvPr>
          <p:cNvSpPr txBox="1"/>
          <p:nvPr/>
        </p:nvSpPr>
        <p:spPr>
          <a:xfrm>
            <a:off x="628650" y="292930"/>
            <a:ext cx="6092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EDA – Count of pick ups &amp; drop offs in respective service zone</a:t>
            </a:r>
          </a:p>
        </p:txBody>
      </p:sp>
    </p:spTree>
    <p:extLst>
      <p:ext uri="{BB962C8B-B14F-4D97-AF65-F5344CB8AC3E}">
        <p14:creationId xmlns:p14="http://schemas.microsoft.com/office/powerpoint/2010/main" val="41664572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0F0F5EC-5100-594C-6832-CCA54471DD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9713" y="697428"/>
            <a:ext cx="3530600" cy="2857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FA71038-DBDE-8D5E-3835-1AF1C9966B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5775" y="697428"/>
            <a:ext cx="3619500" cy="2857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F6210C1-2E96-0EA4-4CFC-98461E90F7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0737" y="672028"/>
            <a:ext cx="3530600" cy="28829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81A3F5F-8AB4-EB8F-DD4C-F032CB560E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7163" y="3788291"/>
            <a:ext cx="3695700" cy="2908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7C61156-B982-4BF2-3B41-1E21B371CB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70375" y="3788291"/>
            <a:ext cx="3644900" cy="28575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91F42EB-9C96-FDD6-59D7-97C80F40F9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40737" y="3742253"/>
            <a:ext cx="3530600" cy="28829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5B8DA9D-1C38-2B9A-8266-81BECE648717}"/>
              </a:ext>
            </a:extLst>
          </p:cNvPr>
          <p:cNvSpPr txBox="1"/>
          <p:nvPr/>
        </p:nvSpPr>
        <p:spPr>
          <a:xfrm>
            <a:off x="331787" y="161409"/>
            <a:ext cx="7278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EDA -Heat Maps for Hourly Trip counts from different pickup Boroughs </a:t>
            </a:r>
          </a:p>
        </p:txBody>
      </p:sp>
    </p:spTree>
    <p:extLst>
      <p:ext uri="{BB962C8B-B14F-4D97-AF65-F5344CB8AC3E}">
        <p14:creationId xmlns:p14="http://schemas.microsoft.com/office/powerpoint/2010/main" val="36636313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0D76BA3-3E27-DC60-CF65-5207F3F1C1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8076" y="1025941"/>
            <a:ext cx="5708016" cy="4425316"/>
          </a:xfrm>
          <a:prstGeom prst="rect">
            <a:avLst/>
          </a:prstGeom>
          <a:ln w="285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938121D-5BDC-6E88-1166-61DB47BF02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2763" y="1025941"/>
            <a:ext cx="5708017" cy="4425317"/>
          </a:xfrm>
          <a:prstGeom prst="rect">
            <a:avLst/>
          </a:prstGeom>
          <a:ln w="285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B36A66B-1E03-4B69-866C-5592617EEA7B}"/>
              </a:ext>
            </a:extLst>
          </p:cNvPr>
          <p:cNvSpPr txBox="1"/>
          <p:nvPr/>
        </p:nvSpPr>
        <p:spPr>
          <a:xfrm>
            <a:off x="371474" y="5832059"/>
            <a:ext cx="115993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These graphs shows that top pickup and drop off zones in NYC, where we can observe that most of the pickups from JFK Airport and drop-offs from Upper east Side North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02D79DD-EF5D-20CB-A0F9-495D1A4CDB93}"/>
              </a:ext>
            </a:extLst>
          </p:cNvPr>
          <p:cNvSpPr txBox="1"/>
          <p:nvPr/>
        </p:nvSpPr>
        <p:spPr>
          <a:xfrm>
            <a:off x="628650" y="292930"/>
            <a:ext cx="4039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EDA – Top 10 pick up and drop off zones</a:t>
            </a:r>
          </a:p>
        </p:txBody>
      </p:sp>
    </p:spTree>
    <p:extLst>
      <p:ext uri="{BB962C8B-B14F-4D97-AF65-F5344CB8AC3E}">
        <p14:creationId xmlns:p14="http://schemas.microsoft.com/office/powerpoint/2010/main" val="13637058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graph of a number of blue bars&#10;&#10;Description automatically generated with medium confidence">
            <a:extLst>
              <a:ext uri="{FF2B5EF4-FFF2-40B4-BE49-F238E27FC236}">
                <a16:creationId xmlns:a16="http://schemas.microsoft.com/office/drawing/2014/main" id="{94DB0256-92D2-AA3B-619E-287653436B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2160" t="2912" r="2160" b="2204"/>
          <a:stretch/>
        </p:blipFill>
        <p:spPr>
          <a:xfrm>
            <a:off x="534915" y="1209675"/>
            <a:ext cx="5514975" cy="4791075"/>
          </a:xfrm>
          <a:prstGeom prst="rect">
            <a:avLst/>
          </a:prstGeom>
          <a:ln w="285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7" name="Picture 6" descr="A graph with blue squares&#10;&#10;Description automatically generated">
            <a:extLst>
              <a:ext uri="{FF2B5EF4-FFF2-40B4-BE49-F238E27FC236}">
                <a16:creationId xmlns:a16="http://schemas.microsoft.com/office/drawing/2014/main" id="{CE220390-F1E3-6FB0-53AA-3D1A2344DF9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148" t="2911" r="2343" b="2203"/>
          <a:stretch/>
        </p:blipFill>
        <p:spPr>
          <a:xfrm>
            <a:off x="6142111" y="1209675"/>
            <a:ext cx="5827948" cy="4791075"/>
          </a:xfrm>
          <a:prstGeom prst="rect">
            <a:avLst/>
          </a:prstGeom>
          <a:ln w="285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88B598F-724C-74FC-63E7-DAACAF431DF3}"/>
              </a:ext>
            </a:extLst>
          </p:cNvPr>
          <p:cNvSpPr txBox="1"/>
          <p:nvPr/>
        </p:nvSpPr>
        <p:spPr>
          <a:xfrm>
            <a:off x="628650" y="292930"/>
            <a:ext cx="6438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EDA – Average trip duration and weekday vs weekend trip distance</a:t>
            </a:r>
          </a:p>
        </p:txBody>
      </p:sp>
    </p:spTree>
    <p:extLst>
      <p:ext uri="{BB962C8B-B14F-4D97-AF65-F5344CB8AC3E}">
        <p14:creationId xmlns:p14="http://schemas.microsoft.com/office/powerpoint/2010/main" val="16816569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C8BB7D5-3D1F-AAD1-2BC4-D28CE66AB4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09825" y="825236"/>
            <a:ext cx="7239000" cy="5207527"/>
          </a:xfrm>
          <a:prstGeom prst="rect">
            <a:avLst/>
          </a:prstGeom>
          <a:ln w="285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5547FF7-4E5A-6CD9-9194-9E0B775A03AD}"/>
              </a:ext>
            </a:extLst>
          </p:cNvPr>
          <p:cNvSpPr txBox="1"/>
          <p:nvPr/>
        </p:nvSpPr>
        <p:spPr>
          <a:xfrm>
            <a:off x="1271587" y="6271938"/>
            <a:ext cx="9648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graph illustrating the number of trips throughout the day for different boroughs in New York City.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EBB4E7B-7108-6B56-9F03-BE7F307CD96B}"/>
              </a:ext>
            </a:extLst>
          </p:cNvPr>
          <p:cNvSpPr txBox="1"/>
          <p:nvPr/>
        </p:nvSpPr>
        <p:spPr>
          <a:xfrm>
            <a:off x="628650" y="292930"/>
            <a:ext cx="2569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EDA – Hourly trip counts</a:t>
            </a:r>
          </a:p>
        </p:txBody>
      </p:sp>
    </p:spTree>
    <p:extLst>
      <p:ext uri="{BB962C8B-B14F-4D97-AF65-F5344CB8AC3E}">
        <p14:creationId xmlns:p14="http://schemas.microsoft.com/office/powerpoint/2010/main" val="21294618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DCC1EBE-99CC-D20B-4A78-197F463A79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90751" y="865164"/>
            <a:ext cx="7726850" cy="5176681"/>
          </a:xfrm>
          <a:prstGeom prst="rect">
            <a:avLst/>
          </a:prstGeom>
          <a:ln w="285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B33DA5D-4A47-A1A3-18EF-44CAA8CDC264}"/>
              </a:ext>
            </a:extLst>
          </p:cNvPr>
          <p:cNvSpPr txBox="1"/>
          <p:nvPr/>
        </p:nvSpPr>
        <p:spPr>
          <a:xfrm>
            <a:off x="342900" y="6300788"/>
            <a:ext cx="11696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Scatter Plots for trip distance trip distance (in miles) and fare amount (in dollars) for taxi rides across different boroughs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DC2520-2D56-3CA4-28BA-B44B13315BBF}"/>
              </a:ext>
            </a:extLst>
          </p:cNvPr>
          <p:cNvSpPr txBox="1"/>
          <p:nvPr/>
        </p:nvSpPr>
        <p:spPr>
          <a:xfrm>
            <a:off x="628650" y="292930"/>
            <a:ext cx="2569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EDA – Hourly trip counts</a:t>
            </a:r>
          </a:p>
        </p:txBody>
      </p:sp>
    </p:spTree>
    <p:extLst>
      <p:ext uri="{BB962C8B-B14F-4D97-AF65-F5344CB8AC3E}">
        <p14:creationId xmlns:p14="http://schemas.microsoft.com/office/powerpoint/2010/main" val="37882321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B33DA5D-4A47-A1A3-18EF-44CAA8CDC264}"/>
              </a:ext>
            </a:extLst>
          </p:cNvPr>
          <p:cNvSpPr txBox="1"/>
          <p:nvPr/>
        </p:nvSpPr>
        <p:spPr>
          <a:xfrm>
            <a:off x="8536887" y="1699894"/>
            <a:ext cx="2912164" cy="37820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 Linear Regression</a:t>
            </a:r>
          </a:p>
          <a:p>
            <a:pPr>
              <a:lnSpc>
                <a:spcPct val="150000"/>
              </a:lnSpc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trip_distance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’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passenger_count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’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pickup_hour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’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trip_duration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’</a:t>
            </a:r>
          </a:p>
          <a:p>
            <a:pPr>
              <a:lnSpc>
                <a:spcPct val="150000"/>
              </a:lnSpc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Evaluation Metrics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Mean Absolute Error: 2.95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R-squared: 0.90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DC2520-2D56-3CA4-28BA-B44B13315BBF}"/>
              </a:ext>
            </a:extLst>
          </p:cNvPr>
          <p:cNvSpPr txBox="1"/>
          <p:nvPr/>
        </p:nvSpPr>
        <p:spPr>
          <a:xfrm>
            <a:off x="628650" y="292930"/>
            <a:ext cx="1665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selection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5623633-1B05-9B72-DF3B-ACF0D9D5EC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524" y="809624"/>
            <a:ext cx="7244426" cy="5946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0894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9B359F-84C7-945D-9D6D-6B588C68F8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252985"/>
            <a:ext cx="10972800" cy="462277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GitHub Account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FEB8DD-1198-D344-A7F9-B2E4C72E56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95675" y="897030"/>
            <a:ext cx="5200650" cy="462277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https://github.com/teju1p/Group_D_Capstone</a:t>
            </a:r>
            <a:endParaRPr lang="en-US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5F496D8D-D6B3-51C8-EBF8-03C1334483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775" y="1359307"/>
            <a:ext cx="9684597" cy="5146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1732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B33DA5D-4A47-A1A3-18EF-44CAA8CDC264}"/>
              </a:ext>
            </a:extLst>
          </p:cNvPr>
          <p:cNvSpPr txBox="1"/>
          <p:nvPr/>
        </p:nvSpPr>
        <p:spPr>
          <a:xfrm>
            <a:off x="8432111" y="909912"/>
            <a:ext cx="291216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 Linear Regression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trip_distance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’,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passenger_count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’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PULocationID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’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'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DOLocationID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’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pickup_hour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’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day_of_week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’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Evaluation Metrics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Mean Absolute Error: 3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R-squared: 0.90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DC2520-2D56-3CA4-28BA-B44B13315BBF}"/>
              </a:ext>
            </a:extLst>
          </p:cNvPr>
          <p:cNvSpPr txBox="1"/>
          <p:nvPr/>
        </p:nvSpPr>
        <p:spPr>
          <a:xfrm>
            <a:off x="628650" y="292930"/>
            <a:ext cx="1665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selection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6A6D128-0FAB-AE63-619A-36A1F4764E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941" y="790966"/>
            <a:ext cx="7708417" cy="589558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F454525-6875-C349-5CAA-EDB23A13C9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32111" y="4201633"/>
            <a:ext cx="3427702" cy="1933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8380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6B5DECB-2D03-2980-C9A9-9C4BF032A98B}"/>
              </a:ext>
            </a:extLst>
          </p:cNvPr>
          <p:cNvSpPr txBox="1"/>
          <p:nvPr/>
        </p:nvSpPr>
        <p:spPr>
          <a:xfrm>
            <a:off x="628650" y="292930"/>
            <a:ext cx="8907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 Engineering – Identifying pick up and drop off locations Latitude &amp; longitude for trip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E04CB8-AD17-8866-C11E-803391674FEC}"/>
              </a:ext>
            </a:extLst>
          </p:cNvPr>
          <p:cNvSpPr txBox="1"/>
          <p:nvPr/>
        </p:nvSpPr>
        <p:spPr>
          <a:xfrm>
            <a:off x="342900" y="6300788"/>
            <a:ext cx="11696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Identified pick up and drop off locations Latitude &amp; longitude using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Geopandas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DEB64AE-277F-F7DE-DB1D-7CCD11C10C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" y="1467610"/>
            <a:ext cx="6029771" cy="410689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067655E-C453-FDE8-F087-E56A047A6B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8475" y="1398559"/>
            <a:ext cx="5242853" cy="4096881"/>
          </a:xfrm>
          <a:prstGeom prst="rect">
            <a:avLst/>
          </a:prstGeom>
        </p:spPr>
      </p:pic>
      <p:sp>
        <p:nvSpPr>
          <p:cNvPr id="12" name="Arrow: Notched Right 11">
            <a:extLst>
              <a:ext uri="{FF2B5EF4-FFF2-40B4-BE49-F238E27FC236}">
                <a16:creationId xmlns:a16="http://schemas.microsoft.com/office/drawing/2014/main" id="{D0D75543-16BE-7BA3-E8EF-79192406E84C}"/>
              </a:ext>
            </a:extLst>
          </p:cNvPr>
          <p:cNvSpPr/>
          <p:nvPr/>
        </p:nvSpPr>
        <p:spPr>
          <a:xfrm>
            <a:off x="6096000" y="3428999"/>
            <a:ext cx="847725" cy="638175"/>
          </a:xfrm>
          <a:prstGeom prst="notchedRightArrow">
            <a:avLst/>
          </a:prstGeom>
          <a:ln>
            <a:solidFill>
              <a:schemeClr val="tx1"/>
            </a:solidFill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90151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 shot of a computer&#10;&#10;Description automatically generated">
            <a:extLst>
              <a:ext uri="{FF2B5EF4-FFF2-40B4-BE49-F238E27FC236}">
                <a16:creationId xmlns:a16="http://schemas.microsoft.com/office/drawing/2014/main" id="{745B2CB5-8BFA-0A5E-5FEF-3BB863CFC3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50458" y="1222744"/>
            <a:ext cx="6057015" cy="3051544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854E33E-48E5-768C-89D8-00E64CA937A6}"/>
              </a:ext>
            </a:extLst>
          </p:cNvPr>
          <p:cNvSpPr txBox="1"/>
          <p:nvPr/>
        </p:nvSpPr>
        <p:spPr>
          <a:xfrm>
            <a:off x="776177" y="627321"/>
            <a:ext cx="2441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Peak hour Classification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5635776-661B-1C81-7087-2071B5032D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7871" y="4542909"/>
            <a:ext cx="5295900" cy="2181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6966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6B5DECB-2D03-2980-C9A9-9C4BF032A98B}"/>
              </a:ext>
            </a:extLst>
          </p:cNvPr>
          <p:cNvSpPr txBox="1"/>
          <p:nvPr/>
        </p:nvSpPr>
        <p:spPr>
          <a:xfrm>
            <a:off x="505584" y="334970"/>
            <a:ext cx="2063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 Engineering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8DCF87-183A-2F88-3FD8-4E9737AABC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7277" y="859983"/>
            <a:ext cx="8833323" cy="513803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A724826-7F7B-FFA2-64A9-30E1D9ED3677}"/>
              </a:ext>
            </a:extLst>
          </p:cNvPr>
          <p:cNvSpPr txBox="1"/>
          <p:nvPr/>
        </p:nvSpPr>
        <p:spPr>
          <a:xfrm>
            <a:off x="2171700" y="6153698"/>
            <a:ext cx="7712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Calculating haversine , Manhattan distance and direction to get the average speed</a:t>
            </a:r>
          </a:p>
        </p:txBody>
      </p:sp>
    </p:spTree>
    <p:extLst>
      <p:ext uri="{BB962C8B-B14F-4D97-AF65-F5344CB8AC3E}">
        <p14:creationId xmlns:p14="http://schemas.microsoft.com/office/powerpoint/2010/main" val="4677763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6B5DECB-2D03-2980-C9A9-9C4BF032A98B}"/>
              </a:ext>
            </a:extLst>
          </p:cNvPr>
          <p:cNvSpPr txBox="1"/>
          <p:nvPr/>
        </p:nvSpPr>
        <p:spPr>
          <a:xfrm>
            <a:off x="505584" y="334970"/>
            <a:ext cx="3211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Spitting the data into train &amp; test</a:t>
            </a:r>
          </a:p>
        </p:txBody>
      </p:sp>
      <p:pic>
        <p:nvPicPr>
          <p:cNvPr id="5" name="Picture 4" descr="A computer screen shot of a program&#10;&#10;Description automatically generated">
            <a:extLst>
              <a:ext uri="{FF2B5EF4-FFF2-40B4-BE49-F238E27FC236}">
                <a16:creationId xmlns:a16="http://schemas.microsoft.com/office/drawing/2014/main" id="{312FA024-9494-A6BA-BCA1-2C72F0C792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2159" y="1676400"/>
            <a:ext cx="7658100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701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6B5DECB-2D03-2980-C9A9-9C4BF032A98B}"/>
              </a:ext>
            </a:extLst>
          </p:cNvPr>
          <p:cNvSpPr txBox="1"/>
          <p:nvPr/>
        </p:nvSpPr>
        <p:spPr>
          <a:xfrm>
            <a:off x="505584" y="334970"/>
            <a:ext cx="4871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Clustering the location as per latitude &amp; longitude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78B42D-DB08-A5F6-DB60-CF8EDD25D1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726" y="904523"/>
            <a:ext cx="6063349" cy="252447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BFE43C9-4727-9E10-CBA3-8F55D47A4F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819" y="4521700"/>
            <a:ext cx="6187162" cy="77163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2DDAC04-B5F3-809C-9364-225584944465}"/>
              </a:ext>
            </a:extLst>
          </p:cNvPr>
          <p:cNvSpPr txBox="1"/>
          <p:nvPr/>
        </p:nvSpPr>
        <p:spPr>
          <a:xfrm>
            <a:off x="632726" y="3743059"/>
            <a:ext cx="2642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Calculating Average speed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1C4601D-B5AD-564E-68D4-AF8A8BF4198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36285" b="7639"/>
          <a:stretch/>
        </p:blipFill>
        <p:spPr>
          <a:xfrm>
            <a:off x="7339699" y="704302"/>
            <a:ext cx="4219575" cy="5864138"/>
          </a:xfrm>
          <a:prstGeom prst="rect">
            <a:avLst/>
          </a:prstGeom>
        </p:spPr>
      </p:pic>
      <p:sp>
        <p:nvSpPr>
          <p:cNvPr id="11" name="Arrow: Notched Right 10">
            <a:extLst>
              <a:ext uri="{FF2B5EF4-FFF2-40B4-BE49-F238E27FC236}">
                <a16:creationId xmlns:a16="http://schemas.microsoft.com/office/drawing/2014/main" id="{5038CB2F-953B-C4AF-25A3-447B2C35ACE5}"/>
              </a:ext>
            </a:extLst>
          </p:cNvPr>
          <p:cNvSpPr/>
          <p:nvPr/>
        </p:nvSpPr>
        <p:spPr>
          <a:xfrm>
            <a:off x="6696076" y="4588428"/>
            <a:ext cx="633406" cy="638175"/>
          </a:xfrm>
          <a:prstGeom prst="notchedRightArrow">
            <a:avLst/>
          </a:prstGeom>
          <a:ln>
            <a:solidFill>
              <a:schemeClr val="tx1"/>
            </a:solidFill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5FEEE4B-7A63-5378-9B80-7A9B17BD5E9A}"/>
              </a:ext>
            </a:extLst>
          </p:cNvPr>
          <p:cNvSpPr txBox="1"/>
          <p:nvPr/>
        </p:nvSpPr>
        <p:spPr>
          <a:xfrm>
            <a:off x="8281301" y="289560"/>
            <a:ext cx="1967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Columns of dataset</a:t>
            </a:r>
          </a:p>
        </p:txBody>
      </p:sp>
    </p:spTree>
    <p:extLst>
      <p:ext uri="{BB962C8B-B14F-4D97-AF65-F5344CB8AC3E}">
        <p14:creationId xmlns:p14="http://schemas.microsoft.com/office/powerpoint/2010/main" val="17209004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6B5DECB-2D03-2980-C9A9-9C4BF032A98B}"/>
              </a:ext>
            </a:extLst>
          </p:cNvPr>
          <p:cNvSpPr txBox="1"/>
          <p:nvPr/>
        </p:nvSpPr>
        <p:spPr>
          <a:xfrm>
            <a:off x="505584" y="334970"/>
            <a:ext cx="2063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 Engineering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724826-7F7B-FFA2-64A9-30E1D9ED3677}"/>
              </a:ext>
            </a:extLst>
          </p:cNvPr>
          <p:cNvSpPr txBox="1"/>
          <p:nvPr/>
        </p:nvSpPr>
        <p:spPr>
          <a:xfrm>
            <a:off x="2171700" y="6153698"/>
            <a:ext cx="8783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Average speed variation with location, respect to hour of day, day of week and month of year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3A9F59-16FE-884B-CA19-DE8F8390C8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715" y="1069587"/>
            <a:ext cx="6137410" cy="4661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566F8DE-BDC3-A369-B0DF-E927016851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9775" y="1069587"/>
            <a:ext cx="5545510" cy="4521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1527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6B5DECB-2D03-2980-C9A9-9C4BF032A98B}"/>
              </a:ext>
            </a:extLst>
          </p:cNvPr>
          <p:cNvSpPr txBox="1"/>
          <p:nvPr/>
        </p:nvSpPr>
        <p:spPr>
          <a:xfrm>
            <a:off x="505584" y="334970"/>
            <a:ext cx="1826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One hot encoding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724826-7F7B-FFA2-64A9-30E1D9ED3677}"/>
              </a:ext>
            </a:extLst>
          </p:cNvPr>
          <p:cNvSpPr txBox="1"/>
          <p:nvPr/>
        </p:nvSpPr>
        <p:spPr>
          <a:xfrm>
            <a:off x="3505200" y="5969032"/>
            <a:ext cx="4371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One hot encoding for all the relevant features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394F33-7BE0-62C6-DBFA-F3C5851384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256" y="1056944"/>
            <a:ext cx="9945488" cy="4744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9540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96C94713-5413-0DE8-7785-1CDD072A5E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0167" y="829339"/>
            <a:ext cx="5347912" cy="5199321"/>
          </a:xfrm>
          <a:prstGeom prst="rect">
            <a:avLst/>
          </a:prstGeom>
        </p:spPr>
      </p:pic>
      <p:pic>
        <p:nvPicPr>
          <p:cNvPr id="11" name="Content Placeholder 10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43F153F9-3574-4F07-E715-70357CF4FC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53921" y="1638780"/>
            <a:ext cx="5181106" cy="4035425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63B873D-0D92-0C0C-7AEA-C4CE69B12026}"/>
              </a:ext>
            </a:extLst>
          </p:cNvPr>
          <p:cNvSpPr txBox="1"/>
          <p:nvPr/>
        </p:nvSpPr>
        <p:spPr>
          <a:xfrm>
            <a:off x="659219" y="404037"/>
            <a:ext cx="3018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XGBoost Model Development</a:t>
            </a:r>
          </a:p>
        </p:txBody>
      </p:sp>
    </p:spTree>
    <p:extLst>
      <p:ext uri="{BB962C8B-B14F-4D97-AF65-F5344CB8AC3E}">
        <p14:creationId xmlns:p14="http://schemas.microsoft.com/office/powerpoint/2010/main" val="34815530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graph with text and numbers&#10;&#10;Description automatically generated">
            <a:extLst>
              <a:ext uri="{FF2B5EF4-FFF2-40B4-BE49-F238E27FC236}">
                <a16:creationId xmlns:a16="http://schemas.microsoft.com/office/drawing/2014/main" id="{FB44A723-FA90-6182-BE96-CE18866303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1640" y="1660046"/>
            <a:ext cx="6666488" cy="403542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BDA4C34-C4D7-16A2-D1F4-EAF6476E1569}"/>
              </a:ext>
            </a:extLst>
          </p:cNvPr>
          <p:cNvSpPr txBox="1"/>
          <p:nvPr/>
        </p:nvSpPr>
        <p:spPr>
          <a:xfrm>
            <a:off x="1860698" y="542260"/>
            <a:ext cx="2531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 Importance score</a:t>
            </a:r>
          </a:p>
        </p:txBody>
      </p:sp>
    </p:spTree>
    <p:extLst>
      <p:ext uri="{BB962C8B-B14F-4D97-AF65-F5344CB8AC3E}">
        <p14:creationId xmlns:p14="http://schemas.microsoft.com/office/powerpoint/2010/main" val="27879130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7C48F90-AFD5-4232-AE7D-27B956BF7E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73C96EE1-9524-4300-BFAC-56AA55EB49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855747" y="-1"/>
            <a:ext cx="6336253" cy="6858001"/>
          </a:xfrm>
          <a:custGeom>
            <a:avLst/>
            <a:gdLst>
              <a:gd name="connsiteX0" fmla="*/ 5721063 w 6336253"/>
              <a:gd name="connsiteY0" fmla="*/ 3536635 h 6858001"/>
              <a:gd name="connsiteX1" fmla="*/ 6230651 w 6336253"/>
              <a:gd name="connsiteY1" fmla="*/ 4046223 h 6858001"/>
              <a:gd name="connsiteX2" fmla="*/ 5721063 w 6336253"/>
              <a:gd name="connsiteY2" fmla="*/ 4555811 h 6858001"/>
              <a:gd name="connsiteX3" fmla="*/ 5211475 w 6336253"/>
              <a:gd name="connsiteY3" fmla="*/ 4046223 h 6858001"/>
              <a:gd name="connsiteX4" fmla="*/ 5721063 w 6336253"/>
              <a:gd name="connsiteY4" fmla="*/ 3536635 h 6858001"/>
              <a:gd name="connsiteX5" fmla="*/ 5456902 w 6336253"/>
              <a:gd name="connsiteY5" fmla="*/ 0 h 6858001"/>
              <a:gd name="connsiteX6" fmla="*/ 6321710 w 6336253"/>
              <a:gd name="connsiteY6" fmla="*/ 0 h 6858001"/>
              <a:gd name="connsiteX7" fmla="*/ 6332019 w 6336253"/>
              <a:gd name="connsiteY7" fmla="*/ 42969 h 6858001"/>
              <a:gd name="connsiteX8" fmla="*/ 6320934 w 6336253"/>
              <a:gd name="connsiteY8" fmla="*/ 219852 h 6858001"/>
              <a:gd name="connsiteX9" fmla="*/ 5774313 w 6336253"/>
              <a:gd name="connsiteY9" fmla="*/ 535443 h 6858001"/>
              <a:gd name="connsiteX10" fmla="*/ 5444200 w 6336253"/>
              <a:gd name="connsiteY10" fmla="*/ 78052 h 6858001"/>
              <a:gd name="connsiteX11" fmla="*/ 609600 w 6336253"/>
              <a:gd name="connsiteY11" fmla="*/ 0 h 6858001"/>
              <a:gd name="connsiteX12" fmla="*/ 1171409 w 6336253"/>
              <a:gd name="connsiteY12" fmla="*/ 0 h 6858001"/>
              <a:gd name="connsiteX13" fmla="*/ 4838473 w 6336253"/>
              <a:gd name="connsiteY13" fmla="*/ 0 h 6858001"/>
              <a:gd name="connsiteX14" fmla="*/ 4830349 w 6336253"/>
              <a:gd name="connsiteY14" fmla="*/ 184996 h 6858001"/>
              <a:gd name="connsiteX15" fmla="*/ 4833376 w 6336253"/>
              <a:gd name="connsiteY15" fmla="*/ 419995 h 6858001"/>
              <a:gd name="connsiteX16" fmla="*/ 5281338 w 6336253"/>
              <a:gd name="connsiteY16" fmla="*/ 1068099 h 6858001"/>
              <a:gd name="connsiteX17" fmla="*/ 5729205 w 6336253"/>
              <a:gd name="connsiteY17" fmla="*/ 2589405 h 6858001"/>
              <a:gd name="connsiteX18" fmla="*/ 5283212 w 6336253"/>
              <a:gd name="connsiteY18" fmla="*/ 3164269 h 6858001"/>
              <a:gd name="connsiteX19" fmla="*/ 5124820 w 6336253"/>
              <a:gd name="connsiteY19" fmla="*/ 4641255 h 6858001"/>
              <a:gd name="connsiteX20" fmla="*/ 5736551 w 6336253"/>
              <a:gd name="connsiteY20" fmla="*/ 5670858 h 6858001"/>
              <a:gd name="connsiteX21" fmla="*/ 6022123 w 6336253"/>
              <a:gd name="connsiteY21" fmla="*/ 6707670 h 6858001"/>
              <a:gd name="connsiteX22" fmla="*/ 6024496 w 6336253"/>
              <a:gd name="connsiteY22" fmla="*/ 6858000 h 6858001"/>
              <a:gd name="connsiteX23" fmla="*/ 2242268 w 6336253"/>
              <a:gd name="connsiteY23" fmla="*/ 6858000 h 6858001"/>
              <a:gd name="connsiteX24" fmla="*/ 2242268 w 6336253"/>
              <a:gd name="connsiteY24" fmla="*/ 6858001 h 6858001"/>
              <a:gd name="connsiteX25" fmla="*/ 0 w 6336253"/>
              <a:gd name="connsiteY25" fmla="*/ 6858001 h 6858001"/>
              <a:gd name="connsiteX26" fmla="*/ 0 w 6336253"/>
              <a:gd name="connsiteY26" fmla="*/ 1 h 6858001"/>
              <a:gd name="connsiteX27" fmla="*/ 609600 w 6336253"/>
              <a:gd name="connsiteY27" fmla="*/ 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6336253" h="6858001">
                <a:moveTo>
                  <a:pt x="5721063" y="3536635"/>
                </a:moveTo>
                <a:cubicBezTo>
                  <a:pt x="6002501" y="3536635"/>
                  <a:pt x="6230651" y="3764785"/>
                  <a:pt x="6230651" y="4046223"/>
                </a:cubicBezTo>
                <a:cubicBezTo>
                  <a:pt x="6230651" y="4327661"/>
                  <a:pt x="6002501" y="4555811"/>
                  <a:pt x="5721063" y="4555811"/>
                </a:cubicBezTo>
                <a:cubicBezTo>
                  <a:pt x="5439625" y="4555811"/>
                  <a:pt x="5211475" y="4327661"/>
                  <a:pt x="5211475" y="4046223"/>
                </a:cubicBezTo>
                <a:cubicBezTo>
                  <a:pt x="5211475" y="3764785"/>
                  <a:pt x="5439625" y="3536635"/>
                  <a:pt x="5721063" y="3536635"/>
                </a:cubicBezTo>
                <a:close/>
                <a:moveTo>
                  <a:pt x="5456902" y="0"/>
                </a:moveTo>
                <a:lnTo>
                  <a:pt x="6321710" y="0"/>
                </a:lnTo>
                <a:lnTo>
                  <a:pt x="6332019" y="42969"/>
                </a:lnTo>
                <a:cubicBezTo>
                  <a:pt x="6340015" y="100391"/>
                  <a:pt x="6336884" y="160329"/>
                  <a:pt x="6320934" y="219852"/>
                </a:cubicBezTo>
                <a:cubicBezTo>
                  <a:pt x="6257137" y="457945"/>
                  <a:pt x="6012407" y="599240"/>
                  <a:pt x="5774313" y="535443"/>
                </a:cubicBezTo>
                <a:cubicBezTo>
                  <a:pt x="5565982" y="479621"/>
                  <a:pt x="5431761" y="285271"/>
                  <a:pt x="5444200" y="78052"/>
                </a:cubicBezTo>
                <a:close/>
                <a:moveTo>
                  <a:pt x="609600" y="0"/>
                </a:moveTo>
                <a:lnTo>
                  <a:pt x="1171409" y="0"/>
                </a:lnTo>
                <a:lnTo>
                  <a:pt x="4838473" y="0"/>
                </a:lnTo>
                <a:lnTo>
                  <a:pt x="4830349" y="184996"/>
                </a:lnTo>
                <a:cubicBezTo>
                  <a:pt x="4828991" y="263520"/>
                  <a:pt x="4829864" y="341910"/>
                  <a:pt x="4833376" y="419995"/>
                </a:cubicBezTo>
                <a:cubicBezTo>
                  <a:pt x="4846565" y="709488"/>
                  <a:pt x="5075226" y="891535"/>
                  <a:pt x="5281338" y="1068099"/>
                </a:cubicBezTo>
                <a:cubicBezTo>
                  <a:pt x="5795128" y="1508061"/>
                  <a:pt x="5969974" y="2032158"/>
                  <a:pt x="5729205" y="2589405"/>
                </a:cubicBezTo>
                <a:cubicBezTo>
                  <a:pt x="5635831" y="2805523"/>
                  <a:pt x="5454276" y="2993264"/>
                  <a:pt x="5283212" y="3164269"/>
                </a:cubicBezTo>
                <a:cubicBezTo>
                  <a:pt x="4824418" y="3622744"/>
                  <a:pt x="4843217" y="4154456"/>
                  <a:pt x="5124820" y="4641255"/>
                </a:cubicBezTo>
                <a:cubicBezTo>
                  <a:pt x="5325440" y="4986832"/>
                  <a:pt x="5565996" y="5311556"/>
                  <a:pt x="5736551" y="5670858"/>
                </a:cubicBezTo>
                <a:cubicBezTo>
                  <a:pt x="5902602" y="6019042"/>
                  <a:pt x="6001121" y="6366409"/>
                  <a:pt x="6022123" y="6707670"/>
                </a:cubicBezTo>
                <a:lnTo>
                  <a:pt x="6024496" y="6858000"/>
                </a:lnTo>
                <a:lnTo>
                  <a:pt x="2242268" y="6858000"/>
                </a:lnTo>
                <a:lnTo>
                  <a:pt x="2242268" y="6858001"/>
                </a:lnTo>
                <a:lnTo>
                  <a:pt x="0" y="6858001"/>
                </a:lnTo>
                <a:lnTo>
                  <a:pt x="0" y="1"/>
                </a:lnTo>
                <a:lnTo>
                  <a:pt x="609600" y="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D8E991-266B-E85A-1367-9FA75F4C3E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888" y="272294"/>
            <a:ext cx="2149438" cy="563526"/>
          </a:xfrm>
        </p:spPr>
        <p:txBody>
          <a:bodyPr>
            <a:norm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DEAEDD-42CF-3B57-09C4-2F08703976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2888" y="1010093"/>
            <a:ext cx="3665409" cy="5733606"/>
          </a:xfrm>
        </p:spPr>
        <p:txBody>
          <a:bodyPr>
            <a:normAutofit fontScale="85000" lnSpcReduction="10000"/>
          </a:bodyPr>
          <a:lstStyle/>
          <a:p>
            <a:r>
              <a:rPr lang="en-US" sz="1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Source: 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NYC Taxi and Limousine Commission (TLC)</a:t>
            </a:r>
          </a:p>
          <a:p>
            <a:r>
              <a:rPr lang="en-US" sz="1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Link: 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https://www.nyc.gov/site/tlc/about/tlc-trip-record-data.page</a:t>
            </a:r>
            <a:endParaRPr lang="en-US" sz="1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Size: 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dataset contains 19 columns and 58,642,319 rows, covering taxi rides from January 2023 to June 2024.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Task: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Prediction (Fare, Duration) and Classification (Peak vs Off-peak hours)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 Attributes: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Pickup/Drop-off location, time, distance, fare, trip duration, airport fee etc.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Objective: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Predict taxi fares and trip durations and classify peak hours using ML models with Streamlit integration for real-time user interaction.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85EF9A-DFFA-4454-5D18-A90ADADDC1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0025" y="0"/>
            <a:ext cx="8181975" cy="6862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2639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07AD71-5EB0-4309-64DE-8175408CF3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57785"/>
            <a:ext cx="10972800" cy="590532"/>
          </a:xfrm>
        </p:spPr>
        <p:txBody>
          <a:bodyPr>
            <a:normAutofit/>
          </a:bodyPr>
          <a:lstStyle/>
          <a:p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8642B6-8A12-73FB-834D-8FEA7B5970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have made significant progress by cleaning our dataset, performing exploratory data analysis, feature engineering and model development. Our next steps creating a user-friendly web interface to deliver accurate fare and duration predictions, along with peak hour classifications.</a:t>
            </a:r>
          </a:p>
        </p:txBody>
      </p:sp>
    </p:spTree>
    <p:extLst>
      <p:ext uri="{BB962C8B-B14F-4D97-AF65-F5344CB8AC3E}">
        <p14:creationId xmlns:p14="http://schemas.microsoft.com/office/powerpoint/2010/main" val="1003615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08530-C60E-9752-F720-8DF1729D2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930F0C-910E-F736-0D29-A9DE19B8F2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AutoNum type="arabicPeriod"/>
            </a:pPr>
            <a:r>
              <a:rPr lang="en-US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https://www.nyc.gov/site/tlc/about/tlc-trip-record-data.page</a:t>
            </a:r>
            <a:endParaRPr lang="en-US" b="0" i="0" dirty="0">
              <a:solidFill>
                <a:srgbClr val="222222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AutoNum type="arabicPeriod"/>
            </a:pPr>
            <a:r>
              <a:rPr lang="en-US" b="0" i="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Poongodi</a:t>
            </a:r>
            <a:r>
              <a:rPr lang="en-US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M., Malviya, M., Kumar, C. </a:t>
            </a:r>
            <a:r>
              <a:rPr lang="en-US" b="0" i="1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et al.</a:t>
            </a:r>
            <a:r>
              <a:rPr lang="en-US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New York City taxi trip duration prediction using MLP and XGBoost. </a:t>
            </a:r>
            <a:r>
              <a:rPr lang="en-US" b="0" i="1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Int J Syst Assur </a:t>
            </a:r>
            <a:r>
              <a:rPr lang="en-US" b="0" i="1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Eng</a:t>
            </a:r>
            <a:r>
              <a:rPr lang="en-US" b="0" i="1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i="1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Manag</a:t>
            </a:r>
            <a:r>
              <a:rPr lang="en-US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b="1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13</a:t>
            </a:r>
            <a:r>
              <a:rPr lang="en-US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(Suppl 1), 16–27 (2022). </a:t>
            </a:r>
            <a:r>
              <a:rPr lang="en-US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https://doi.org/10.1007/s13198-021-01130-x</a:t>
            </a:r>
            <a:endParaRPr lang="en-US" b="0" i="0" dirty="0">
              <a:solidFill>
                <a:srgbClr val="222222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AutoNum type="arabicPeriod"/>
            </a:pPr>
            <a:r>
              <a:rPr lang="en-US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Ramani, S.,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Ghiya</a:t>
            </a:r>
            <a:r>
              <a:rPr lang="en-US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A., Aravind, P.S., Karuppiah, M.,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Pelusi</a:t>
            </a:r>
            <a:r>
              <a:rPr lang="en-US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D. (2022). Predicting New York Taxi Trip Duration Based on Regression Analysis Using ML and Time Series Forecasting Using DL. In: Raj, J.S., Shi, Y.,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Pelusi</a:t>
            </a:r>
            <a:r>
              <a:rPr lang="en-US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D.,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Balas</a:t>
            </a:r>
            <a:r>
              <a:rPr lang="en-US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V.E. (eds) Intelligent Sustainable Systems. Lecture Notes in Networks and Systems, vol 458. Springer, Singapore. </a:t>
            </a:r>
            <a:r>
              <a:rPr lang="en-US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https://doi.org/10.1007/978-981-19-2894-9_2</a:t>
            </a:r>
            <a:endParaRPr lang="en-US" b="0" i="0" dirty="0">
              <a:solidFill>
                <a:srgbClr val="222222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AutoNum type="arabicPeriod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46990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D95993-FC40-E4FC-B590-3BEB72C306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/>
            <a:endParaRPr lang="en-US" sz="6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6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4041727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B5652C-CDA6-01B0-F40D-7C71DD2202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447" y="557784"/>
            <a:ext cx="11305953" cy="569267"/>
          </a:xfrm>
        </p:spPr>
        <p:txBody>
          <a:bodyPr>
            <a:norm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Related Work &amp; Our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B6AD9D-2E18-36FA-FDFB-DE530DE1C6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2772" y="1425206"/>
            <a:ext cx="11199628" cy="4622282"/>
          </a:xfrm>
        </p:spPr>
        <p:txBody>
          <a:bodyPr>
            <a:normAutofit fontScale="70000" lnSpcReduction="20000"/>
          </a:bodyPr>
          <a:lstStyle/>
          <a:p>
            <a:pPr algn="just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Study 1: NYC Taxi Trip Duration Prediction Using MLP and XGBoost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Predicted ride duration using XGBoost and MLP.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Used features like pickup/drop-off times, trip distance, and number of passengers.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Result: XGBoost provided better accuracy for trip time predictions.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Goal: Help users plan better to avoid surge pricing.</a:t>
            </a:r>
          </a:p>
          <a:p>
            <a:pPr algn="just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Study 2: Predicting NYC Taxi Trip Duration Using ML and Time Series Forecasting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Analyzed factors such as time of day, day of the week, and trip location.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Models: XGBRegressor and RNN.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Result: RNN outperformed XGBRegressor for time series forecasting.</a:t>
            </a:r>
          </a:p>
          <a:p>
            <a:pPr algn="just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 Approach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Predicts taxi fares in addition to trip duration.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Introduces a peak vs. off-peak hour classification to aid trip planning.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Provides an interactive platform with real-time predictions using Streamlit.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Combines regression for fare and duration and classification for peak hours, offering a more complete, user-focused solution.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24071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7845A0-5073-A3D1-0EC0-6B9DECB073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71475"/>
            <a:ext cx="10972800" cy="479130"/>
          </a:xfrm>
        </p:spPr>
        <p:txBody>
          <a:bodyPr>
            <a:normAutofit fontScale="90000"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Exploratory Data Analysis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1E93B9-6B2B-180F-A8E3-02FD8BE66D72}"/>
              </a:ext>
            </a:extLst>
          </p:cNvPr>
          <p:cNvSpPr txBox="1"/>
          <p:nvPr/>
        </p:nvSpPr>
        <p:spPr>
          <a:xfrm>
            <a:off x="637953" y="1052623"/>
            <a:ext cx="58030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Missing Values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5% missing data cleaned with imputation methods. </a:t>
            </a:r>
          </a:p>
        </p:txBody>
      </p:sp>
      <p:pic>
        <p:nvPicPr>
          <p:cNvPr id="9" name="Picture 8" descr="A computer screen shot of a missing values&#10;&#10;Description automatically generated">
            <a:extLst>
              <a:ext uri="{FF2B5EF4-FFF2-40B4-BE49-F238E27FC236}">
                <a16:creationId xmlns:a16="http://schemas.microsoft.com/office/drawing/2014/main" id="{315EE5F0-CCC3-F04C-E3AD-097C90CFCF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462" y="1841427"/>
            <a:ext cx="5526616" cy="3843337"/>
          </a:xfrm>
          <a:prstGeom prst="rect">
            <a:avLst/>
          </a:prstGeom>
        </p:spPr>
      </p:pic>
      <p:pic>
        <p:nvPicPr>
          <p:cNvPr id="11" name="Picture 10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77436FAA-8EDA-C7D4-94DA-AD0F09659A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841427"/>
            <a:ext cx="5486400" cy="3843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5502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EAEED68C-8678-6E20-8FCB-1E7FA62D15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988441"/>
            <a:ext cx="5150669" cy="4035425"/>
          </a:xfrm>
        </p:spPr>
      </p:pic>
      <p:pic>
        <p:nvPicPr>
          <p:cNvPr id="7" name="Picture 6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5B2BF3E9-8E91-5C20-958F-3CE947BEB4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7706" y="988442"/>
            <a:ext cx="5663744" cy="403883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F1AB3B6-33FC-01A8-FB99-59BA3398A20A}"/>
              </a:ext>
            </a:extLst>
          </p:cNvPr>
          <p:cNvSpPr txBox="1"/>
          <p:nvPr/>
        </p:nvSpPr>
        <p:spPr>
          <a:xfrm>
            <a:off x="628650" y="438150"/>
            <a:ext cx="3127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Descriptive statistics for dataset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43557D2-6837-A65D-E278-A9CA56F44D0A}"/>
              </a:ext>
            </a:extLst>
          </p:cNvPr>
          <p:cNvSpPr txBox="1"/>
          <p:nvPr/>
        </p:nvSpPr>
        <p:spPr>
          <a:xfrm>
            <a:off x="467728" y="5450458"/>
            <a:ext cx="114099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Cleaning:</a:t>
            </a:r>
          </a:p>
          <a:p>
            <a:pPr marL="285750" indent="-285750">
              <a:buFontTx/>
              <a:buChar char="-"/>
            </a:pPr>
            <a:r>
              <a:rPr lang="en-US" dirty="0"/>
              <a:t>Anomaly detection : Removal or replacement ( Negative values in fare amount / trip duration /tip / toll charges ; 0 passenger count etc.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0305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graph of a passenger count&#10;&#10;Description automatically generated">
            <a:extLst>
              <a:ext uri="{FF2B5EF4-FFF2-40B4-BE49-F238E27FC236}">
                <a16:creationId xmlns:a16="http://schemas.microsoft.com/office/drawing/2014/main" id="{0237BC18-BEAD-3169-14C0-184C309AE1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2053" y="1925088"/>
            <a:ext cx="5461361" cy="2551112"/>
          </a:xfrm>
        </p:spPr>
      </p:pic>
      <p:pic>
        <p:nvPicPr>
          <p:cNvPr id="7" name="Picture 6" descr="A graph of a trip distance&#10;&#10;Description automatically generated">
            <a:extLst>
              <a:ext uri="{FF2B5EF4-FFF2-40B4-BE49-F238E27FC236}">
                <a16:creationId xmlns:a16="http://schemas.microsoft.com/office/drawing/2014/main" id="{A5C5BA9D-A455-4938-B6CF-70598FB98B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5073" y="820496"/>
            <a:ext cx="5944874" cy="27230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079B1DB-A704-181A-AF69-F865DA685A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5073" y="3619743"/>
            <a:ext cx="5944874" cy="287630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994BB50-F1EC-E0D3-717A-051E8F5A8818}"/>
              </a:ext>
            </a:extLst>
          </p:cNvPr>
          <p:cNvSpPr txBox="1"/>
          <p:nvPr/>
        </p:nvSpPr>
        <p:spPr>
          <a:xfrm>
            <a:off x="262053" y="4781793"/>
            <a:ext cx="55386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Majority of the Taxi Trips are with 1 passenger, trip distance between 0 to 20 miles and fare amount less than 100$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EE2D8E5-5951-134C-A2E7-6F1B89F76B95}"/>
              </a:ext>
            </a:extLst>
          </p:cNvPr>
          <p:cNvSpPr txBox="1"/>
          <p:nvPr/>
        </p:nvSpPr>
        <p:spPr>
          <a:xfrm>
            <a:off x="628650" y="292930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EDA</a:t>
            </a:r>
          </a:p>
        </p:txBody>
      </p:sp>
    </p:spTree>
    <p:extLst>
      <p:ext uri="{BB962C8B-B14F-4D97-AF65-F5344CB8AC3E}">
        <p14:creationId xmlns:p14="http://schemas.microsoft.com/office/powerpoint/2010/main" val="23285792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7F256109-B212-50DD-AAC5-F9DCE93EBC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95304" y="1067467"/>
            <a:ext cx="5704399" cy="43522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A8F07C4-D631-910D-E0F8-EFD72BAF1D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49" y="1067467"/>
            <a:ext cx="5467351" cy="447639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102D6DD-14F1-E09C-D0C7-F88C3E8573C9}"/>
              </a:ext>
            </a:extLst>
          </p:cNvPr>
          <p:cNvSpPr txBox="1"/>
          <p:nvPr/>
        </p:nvSpPr>
        <p:spPr>
          <a:xfrm>
            <a:off x="628650" y="292930"/>
            <a:ext cx="47885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EDA – Feature Engineering &amp; Correlation Matrix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0382761-A8D6-6BAF-4742-F6FC828AECAD}"/>
              </a:ext>
            </a:extLst>
          </p:cNvPr>
          <p:cNvSpPr txBox="1"/>
          <p:nvPr/>
        </p:nvSpPr>
        <p:spPr>
          <a:xfrm>
            <a:off x="90998" y="6052089"/>
            <a:ext cx="122086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Implemented Feature engineering to identify trip duration, Weekday/Weekend etc. and mapped pick up and drop off borough / zone. Also presented the correlation matrix and a scattered plot of trip fare amount vs distance  </a:t>
            </a:r>
          </a:p>
        </p:txBody>
      </p:sp>
    </p:spTree>
    <p:extLst>
      <p:ext uri="{BB962C8B-B14F-4D97-AF65-F5344CB8AC3E}">
        <p14:creationId xmlns:p14="http://schemas.microsoft.com/office/powerpoint/2010/main" val="14675502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graph&#10;&#10;Description automatically generated">
            <a:extLst>
              <a:ext uri="{FF2B5EF4-FFF2-40B4-BE49-F238E27FC236}">
                <a16:creationId xmlns:a16="http://schemas.microsoft.com/office/drawing/2014/main" id="{A0D40E63-E2A1-DD0C-17C6-82465DB5B82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705" t="2110" r="2308" b="1974"/>
          <a:stretch/>
        </p:blipFill>
        <p:spPr>
          <a:xfrm>
            <a:off x="395288" y="1038525"/>
            <a:ext cx="4976812" cy="4004333"/>
          </a:xfrm>
          <a:prstGeom prst="rect">
            <a:avLst/>
          </a:prstGeom>
          <a:ln w="381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2" name="Content Placeholder 11" descr="A graph of blue bars&#10;&#10;Description automatically generated">
            <a:extLst>
              <a:ext uri="{FF2B5EF4-FFF2-40B4-BE49-F238E27FC236}">
                <a16:creationId xmlns:a16="http://schemas.microsoft.com/office/drawing/2014/main" id="{FF652124-37DF-46F0-8604-5F1655C698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506614" y="2872089"/>
            <a:ext cx="6509173" cy="3823243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554260F-0832-9682-4577-46EE53A65EE8}"/>
              </a:ext>
            </a:extLst>
          </p:cNvPr>
          <p:cNvSpPr txBox="1"/>
          <p:nvPr/>
        </p:nvSpPr>
        <p:spPr>
          <a:xfrm>
            <a:off x="628650" y="292930"/>
            <a:ext cx="6676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EDA – Trip counts per hour &amp; between pick up and drop off boroughs</a:t>
            </a:r>
          </a:p>
        </p:txBody>
      </p:sp>
    </p:spTree>
    <p:extLst>
      <p:ext uri="{BB962C8B-B14F-4D97-AF65-F5344CB8AC3E}">
        <p14:creationId xmlns:p14="http://schemas.microsoft.com/office/powerpoint/2010/main" val="3845279948"/>
      </p:ext>
    </p:extLst>
  </p:cSld>
  <p:clrMapOvr>
    <a:masterClrMapping/>
  </p:clrMapOvr>
</p:sld>
</file>

<file path=ppt/theme/theme1.xml><?xml version="1.0" encoding="utf-8"?>
<a:theme xmlns:a="http://schemas.openxmlformats.org/drawingml/2006/main" name="SplashVTI">
  <a:themeElements>
    <a:clrScheme name="AnalogousFromLightSeed_2SEEDS">
      <a:dk1>
        <a:srgbClr val="000000"/>
      </a:dk1>
      <a:lt1>
        <a:srgbClr val="FFFFFF"/>
      </a:lt1>
      <a:dk2>
        <a:srgbClr val="412F24"/>
      </a:dk2>
      <a:lt2>
        <a:srgbClr val="E2E5E8"/>
      </a:lt2>
      <a:accent1>
        <a:srgbClr val="C29B71"/>
      </a:accent1>
      <a:accent2>
        <a:srgbClr val="CD918B"/>
      </a:accent2>
      <a:accent3>
        <a:srgbClr val="A6A373"/>
      </a:accent3>
      <a:accent4>
        <a:srgbClr val="68AE9B"/>
      </a:accent4>
      <a:accent5>
        <a:srgbClr val="71ACB6"/>
      </a:accent5>
      <a:accent6>
        <a:srgbClr val="7598C3"/>
      </a:accent6>
      <a:hlink>
        <a:srgbClr val="6184A9"/>
      </a:hlink>
      <a:folHlink>
        <a:srgbClr val="7F7F7F"/>
      </a:folHlink>
    </a:clrScheme>
    <a:fontScheme name="Custom 23">
      <a:majorFont>
        <a:latin typeface="Posterama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plashVTI" id="{CD38C481-21EC-466B-953B-A1440B42712A}" vid="{D3E4813C-1D98-48C2-AF59-2D0D78E2550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3429</TotalTime>
  <Words>1027</Words>
  <Application>Microsoft Macintosh PowerPoint</Application>
  <PresentationFormat>Widescreen</PresentationFormat>
  <Paragraphs>105</Paragraphs>
  <Slides>32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9" baseType="lpstr">
      <vt:lpstr>Arial</vt:lpstr>
      <vt:lpstr>Avenir Next LT Pro</vt:lpstr>
      <vt:lpstr>Calibri</vt:lpstr>
      <vt:lpstr>Posterama</vt:lpstr>
      <vt:lpstr>Times New Roman</vt:lpstr>
      <vt:lpstr>Wingdings</vt:lpstr>
      <vt:lpstr>SplashVTI</vt:lpstr>
      <vt:lpstr>Data-Driven Fare and Duration prediction with Peak hour classification for NYC Taxi Trips</vt:lpstr>
      <vt:lpstr>GitHub Account</vt:lpstr>
      <vt:lpstr>Dataset Overview</vt:lpstr>
      <vt:lpstr>Related Work &amp; Our Approach</vt:lpstr>
      <vt:lpstr>Exploratory Data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</vt:lpstr>
      <vt:lpstr>References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Data-Driven Fare and Duration prediction with Peak hour classification for NYC Taxi Trips</dc:title>
  <dc:creator>Tejaswini Penneni</dc:creator>
  <cp:lastModifiedBy>Tejaswini Penneni</cp:lastModifiedBy>
  <cp:revision>234</cp:revision>
  <dcterms:created xsi:type="dcterms:W3CDTF">2024-09-18T15:12:37Z</dcterms:created>
  <dcterms:modified xsi:type="dcterms:W3CDTF">2024-10-23T16:58:39Z</dcterms:modified>
</cp:coreProperties>
</file>